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5" r:id="rId4"/>
    <p:sldId id="263" r:id="rId5"/>
    <p:sldId id="273" r:id="rId6"/>
    <p:sldId id="274" r:id="rId7"/>
    <p:sldId id="262" r:id="rId8"/>
    <p:sldId id="268" r:id="rId9"/>
    <p:sldId id="265" r:id="rId10"/>
    <p:sldId id="267" r:id="rId11"/>
    <p:sldId id="270" r:id="rId12"/>
    <p:sldId id="266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FF"/>
    <a:srgbClr val="00FF0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goodwp.com_2663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4"/>
            <a:ext cx="9144032" cy="6858024"/>
          </a:xfrm>
          <a:prstGeom prst="rect">
            <a:avLst/>
          </a:prstGeom>
        </p:spPr>
      </p:pic>
      <p:pic>
        <p:nvPicPr>
          <p:cNvPr id="8" name="Рисунок 7" descr="f18e27cabbe0b7aa61faf9041d48996c.jpg"/>
          <p:cNvPicPr>
            <a:picLocks noChangeAspect="1"/>
          </p:cNvPicPr>
          <p:nvPr userDrawn="1"/>
        </p:nvPicPr>
        <p:blipFill>
          <a:blip r:embed="rId3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28662" y="3857628"/>
            <a:ext cx="2542710" cy="3000372"/>
          </a:xfrm>
          <a:prstGeom prst="rect">
            <a:avLst/>
          </a:prstGeom>
        </p:spPr>
      </p:pic>
      <p:pic>
        <p:nvPicPr>
          <p:cNvPr id="9" name="Рисунок 8" descr="mult96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715008" y="3571852"/>
            <a:ext cx="2286016" cy="3286148"/>
          </a:xfrm>
          <a:prstGeom prst="parallelogram">
            <a:avLst/>
          </a:prstGeom>
        </p:spPr>
      </p:pic>
      <p:pic>
        <p:nvPicPr>
          <p:cNvPr id="10" name="Рисунок 9" descr="coozsws3317863.jpg"/>
          <p:cNvPicPr>
            <a:picLocks noChangeAspect="1"/>
          </p:cNvPicPr>
          <p:nvPr userDrawn="1"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992" y="0"/>
            <a:ext cx="1904981" cy="1428736"/>
          </a:xfrm>
          <a:prstGeom prst="rect">
            <a:avLst/>
          </a:prstGeom>
        </p:spPr>
      </p:pic>
      <p:sp>
        <p:nvSpPr>
          <p:cNvPr id="11" name="Круглая лента лицом вверх 10"/>
          <p:cNvSpPr/>
          <p:nvPr userDrawn="1"/>
        </p:nvSpPr>
        <p:spPr>
          <a:xfrm>
            <a:off x="714348" y="1500174"/>
            <a:ext cx="7572428" cy="2071702"/>
          </a:xfrm>
          <a:prstGeom prst="ellipseRibbon2">
            <a:avLst>
              <a:gd name="adj1" fmla="val 25000"/>
              <a:gd name="adj2" fmla="val 73867"/>
              <a:gd name="adj3" fmla="val 12500"/>
            </a:avLst>
          </a:prstGeom>
          <a:solidFill>
            <a:srgbClr val="FFCCCC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1500174"/>
            <a:ext cx="4429156" cy="1470025"/>
          </a:xfrm>
        </p:spPr>
        <p:txBody>
          <a:bodyPr/>
          <a:lstStyle>
            <a:lvl1pPr>
              <a:defRPr b="1" spc="300">
                <a:solidFill>
                  <a:srgbClr val="339966"/>
                </a:solidFill>
                <a:latin typeface="Monotype Corsiva" pitchFamily="66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4171952"/>
            <a:ext cx="2714644" cy="2186006"/>
          </a:xfrm>
        </p:spPr>
        <p:txBody>
          <a:bodyPr/>
          <a:lstStyle>
            <a:lvl1pPr marL="0" indent="0" algn="ctr">
              <a:buNone/>
              <a:defRPr i="0" spc="300">
                <a:solidFill>
                  <a:srgbClr val="00B050"/>
                </a:solidFill>
                <a:latin typeface="Monotype Corsiva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8004-D2CB-4229-B1C3-E7DA8EDA4C8C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2795-2B92-4EDF-B792-1749A449A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8004-D2CB-4229-B1C3-E7DA8EDA4C8C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2795-2B92-4EDF-B792-1749A449A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8004-D2CB-4229-B1C3-E7DA8EDA4C8C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2795-2B92-4EDF-B792-1749A449A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8004-D2CB-4229-B1C3-E7DA8EDA4C8C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72795-2B92-4EDF-B792-1749A449A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77846664_Buratino_za_partoy.png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43768" y="5214950"/>
            <a:ext cx="1785950" cy="1446620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214282" y="214290"/>
            <a:ext cx="8715436" cy="6500858"/>
          </a:xfrm>
          <a:prstGeom prst="rect">
            <a:avLst/>
          </a:prstGeom>
          <a:noFill/>
          <a:ln w="76200">
            <a:solidFill>
              <a:srgbClr val="00FF00"/>
            </a:solidFill>
          </a:ln>
          <a:effectLst>
            <a:glow rad="101600">
              <a:srgbClr val="00FF0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88004-D2CB-4229-B1C3-E7DA8EDA4C8C}" type="datetimeFigureOut">
              <a:rPr lang="ru-RU" smtClean="0"/>
              <a:pPr/>
              <a:t>11.02.2021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72795-2B92-4EDF-B792-1749A449A8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196753"/>
            <a:ext cx="5112568" cy="1440160"/>
          </a:xfrm>
        </p:spPr>
        <p:txBody>
          <a:bodyPr>
            <a:noAutofit/>
          </a:bodyPr>
          <a:lstStyle/>
          <a:p>
            <a:b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ru-RU" sz="2400" dirty="0"/>
            </a:b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Театральный кружок </a:t>
            </a:r>
            <a:b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«Арт - фантазия»</a:t>
            </a:r>
            <a:r>
              <a:rPr lang="ru-RU" sz="2400" dirty="0"/>
              <a:t> </a:t>
            </a:r>
            <a:br>
              <a:rPr lang="ru-RU" sz="2400" dirty="0"/>
            </a:br>
            <a:r>
              <a:rPr lang="ru-RU" sz="2400" dirty="0">
                <a:solidFill>
                  <a:srgbClr val="FF0000"/>
                </a:solidFill>
              </a:rPr>
              <a:t>МАДОУ № 64 «Алые паруса»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3140968"/>
            <a:ext cx="8424936" cy="3216990"/>
          </a:xfrm>
        </p:spPr>
        <p:txBody>
          <a:bodyPr>
            <a:normAutofit/>
          </a:bodyPr>
          <a:lstStyle/>
          <a:p>
            <a:endParaRPr lang="ru-RU" sz="2400" dirty="0"/>
          </a:p>
          <a:p>
            <a:r>
              <a:rPr lang="ru-RU" sz="2400" dirty="0"/>
              <a:t>Руководитель Денисенко Т. В.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ru-RU" sz="2200" dirty="0"/>
            </a:br>
            <a:endParaRPr lang="ru-RU" sz="2200" dirty="0"/>
          </a:p>
        </p:txBody>
      </p:sp>
      <p:pic>
        <p:nvPicPr>
          <p:cNvPr id="5122" name="Picture 2" descr="C:\Users\МДОУ64\Desktop\с жесткого диска\театр\IMG_734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1604" y="1214422"/>
            <a:ext cx="6034617" cy="4525963"/>
          </a:xfrm>
          <a:prstGeom prst="round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9565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ru-RU" sz="2200" dirty="0"/>
            </a:br>
            <a:endParaRPr lang="ru-RU" sz="2200" dirty="0"/>
          </a:p>
        </p:txBody>
      </p:sp>
      <p:pic>
        <p:nvPicPr>
          <p:cNvPr id="7170" name="Picture 2" descr="D:\ТАНЯ\театральный кружок\20160119_16473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10" y="642918"/>
            <a:ext cx="3690964" cy="2214578"/>
          </a:xfrm>
          <a:prstGeom prst="roundRect">
            <a:avLst/>
          </a:prstGeom>
          <a:noFill/>
        </p:spPr>
      </p:pic>
      <p:pic>
        <p:nvPicPr>
          <p:cNvPr id="7171" name="Picture 3" descr="D:\ТАНЯ\театральный кружок\20160119_16345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642918"/>
            <a:ext cx="3714775" cy="2228866"/>
          </a:xfrm>
          <a:prstGeom prst="roundRect">
            <a:avLst/>
          </a:prstGeom>
          <a:noFill/>
        </p:spPr>
      </p:pic>
      <p:pic>
        <p:nvPicPr>
          <p:cNvPr id="7172" name="Picture 4" descr="D:\ТАНЯ\театральный кружок\20160119_16524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4480" y="3286124"/>
            <a:ext cx="5119721" cy="3071834"/>
          </a:xfrm>
          <a:prstGeom prst="round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95655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ru-RU" sz="2200" dirty="0"/>
            </a:br>
            <a:endParaRPr lang="ru-RU" sz="2200" dirty="0"/>
          </a:p>
        </p:txBody>
      </p:sp>
      <p:pic>
        <p:nvPicPr>
          <p:cNvPr id="6146" name="Picture 2" descr="C:\Users\МДОУ64\Desktop\с жесткого диска\театр\IMG_76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2571744"/>
            <a:ext cx="3517375" cy="2638031"/>
          </a:xfrm>
          <a:prstGeom prst="round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42910" y="714356"/>
            <a:ext cx="785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Algerian" pitchFamily="82" charset="0"/>
              </a:rPr>
              <a:t>IV </a:t>
            </a:r>
            <a:r>
              <a:rPr lang="ru-RU" sz="2400" dirty="0">
                <a:solidFill>
                  <a:srgbClr val="C00000"/>
                </a:solidFill>
              </a:rPr>
              <a:t>краевой фестиваль детских самодеятельных театров кукол в рамках </a:t>
            </a:r>
            <a:r>
              <a:rPr lang="en-US" sz="2400" dirty="0">
                <a:solidFill>
                  <a:srgbClr val="C00000"/>
                </a:solidFill>
                <a:latin typeface="Algerian" pitchFamily="82" charset="0"/>
              </a:rPr>
              <a:t>XXVIII </a:t>
            </a:r>
            <a:r>
              <a:rPr lang="ru-RU" sz="2400" dirty="0">
                <a:solidFill>
                  <a:srgbClr val="C00000"/>
                </a:solidFill>
              </a:rPr>
              <a:t> городского фестиваля детских самодеятельных коллективов театров кукол «Страна чудес»</a:t>
            </a:r>
          </a:p>
        </p:txBody>
      </p:sp>
      <p:pic>
        <p:nvPicPr>
          <p:cNvPr id="7" name="Picture 3" descr="C:\Users\МДОУ64\Desktop\с жесткого диска\театр\IMG_761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632600" y="3010682"/>
            <a:ext cx="3571902" cy="2694026"/>
          </a:xfrm>
          <a:prstGeom prst="round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9565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500174"/>
            <a:ext cx="5112568" cy="1470025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 Аплодисменты!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5457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ru-RU" sz="2200" dirty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ru-RU" dirty="0">
                <a:solidFill>
                  <a:srgbClr val="C00000"/>
                </a:solidFill>
              </a:rPr>
              <a:t>Театр, словно чародей, волшебник,</a:t>
            </a:r>
          </a:p>
          <a:p>
            <a:pPr marL="0" indent="0" algn="r">
              <a:buNone/>
            </a:pPr>
            <a:r>
              <a:rPr lang="ru-RU" dirty="0">
                <a:solidFill>
                  <a:srgbClr val="C00000"/>
                </a:solidFill>
              </a:rPr>
              <a:t>Своею палочкой волшебной проведя,</a:t>
            </a:r>
          </a:p>
          <a:p>
            <a:pPr marL="0" indent="0" algn="r">
              <a:buNone/>
            </a:pPr>
            <a:r>
              <a:rPr lang="ru-RU" dirty="0">
                <a:solidFill>
                  <a:srgbClr val="C00000"/>
                </a:solidFill>
              </a:rPr>
              <a:t>И вот ребёнок, скромный и застенчивый,</a:t>
            </a:r>
          </a:p>
          <a:p>
            <a:pPr marL="0" indent="0" algn="r">
              <a:buNone/>
            </a:pPr>
            <a:r>
              <a:rPr lang="ru-RU" dirty="0">
                <a:solidFill>
                  <a:srgbClr val="C00000"/>
                </a:solidFill>
              </a:rPr>
              <a:t>Сегодня вдруг играет короля.</a:t>
            </a:r>
          </a:p>
          <a:p>
            <a:pPr marL="0" indent="0" algn="r">
              <a:buNone/>
            </a:pPr>
            <a:r>
              <a:rPr lang="ru-RU" dirty="0"/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ru-RU" sz="2200" dirty="0"/>
            </a:br>
            <a:endParaRPr lang="ru-RU" sz="22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147969"/>
              </p:ext>
            </p:extLst>
          </p:nvPr>
        </p:nvGraphicFramePr>
        <p:xfrm>
          <a:off x="179513" y="44623"/>
          <a:ext cx="8784976" cy="49285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4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Компо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</a:rPr>
                        <a:t>ненты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877" marR="47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Возраст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877" marR="4787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4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5-7 лет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877" marR="4787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5437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1. Умение входить в образ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877" marR="47877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Д. Ребенок имеет развитое произвольное внимание, память, наблюдательность; самостоятельно придумывает или выбирает, а так же организовывает театральное представление, включает в него других детей; распределяет роли и контролирует процесс.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Б.д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. Ребенок проявляет инициативу в театральном представлении, берет на себя роль. Самостоятельно выделяет характерные особенности персонажа, используя голос, жесты и мимику.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Н. Ребенок неохотно участвует в постановке. Испытывает затруднения при вхождении в образ.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877" marR="4787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8068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2. Театрально –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двигательный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877" marR="47877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Д. Ребенок выразительно двигается на сцене; может импровизировать; адекватно реагирует на незапланированную ситуацию; в полной мере использует мимику и жесты для создания театрального образа.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Б.д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. Ребенок выразительно выполняет сценические и музыкально – ритмические движения; уверенно  владеет своим телом. Легко ориентируется на сценической площадке.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Н. Ребенок с трудом находит место на театральной площадке; испытывает затруднения при выполнении движений.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877" marR="4787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657720"/>
              </p:ext>
            </p:extLst>
          </p:nvPr>
        </p:nvGraphicFramePr>
        <p:xfrm>
          <a:off x="179512" y="4581128"/>
          <a:ext cx="8856984" cy="2276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6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76872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3. Театрально - речевой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11" marR="60111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effectLst/>
                        </a:rPr>
                        <a:t> </a:t>
                      </a:r>
                      <a:endParaRPr lang="ru-RU" sz="1600" b="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Д. Ребенок имеет развитый речевой аппарат; владеет речевым дыханием и интонационной выразительностью; имеет хорошую дикцию; может внести изменения в сюжет сказки или сочинить собственную. Легко подбирает рифмы к заданным словам.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</a:rPr>
                        <a:t>Б.д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. Ребенок выразительно исполняет стихи и  роли; владеет силой звучания голоса в своем диапазоне;  имеет четкую дикцию.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Н. Ребенок затрудняется в выборе интонаций, выражающих разные эмоциональные состояния; возможна  нечеткая дикция.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111" marR="6011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11560" y="274047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186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ru-RU" sz="2200" dirty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«Арт - фантазия» Э.Г. Чуриловой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Театральная игра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Ритмопластика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Культура и техника речи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Основы театральной культуры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 над спектаклем</a:t>
            </a:r>
          </a:p>
          <a:p>
            <a:pPr algn="r">
              <a:buFont typeface="Wingdings" panose="05000000000000000000" pitchFamily="2" charset="2"/>
              <a:buChar char="v"/>
            </a:pP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565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ru-RU" sz="2200" dirty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6192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Выявить уровень художественных творческих способностей детей в театрально-речевой деятельности.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Разработать содержание процесса  деятельности детей, обеспечивающего развитие театрально-речевых способностей.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Совершенствовать артистические навыки детей, способствовать освоению детьми художественно-образных способов выражения (интонация, мимика, пантомима и т.д.).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Расширять и активизировать словарный запас детей, совершенствовать звуковую культуру речи, интонационный строй.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Познакомить детей с различными видами театра.</a:t>
            </a:r>
          </a:p>
        </p:txBody>
      </p:sp>
    </p:spTree>
    <p:extLst>
      <p:ext uri="{BB962C8B-B14F-4D97-AF65-F5344CB8AC3E}">
        <p14:creationId xmlns:p14="http://schemas.microsoft.com/office/powerpoint/2010/main" val="2181823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ru-RU" sz="2200" dirty="0"/>
            </a:b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C0000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C00000"/>
                </a:solidFill>
              </a:rPr>
              <a:t>Предполагаемые результаты: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C00000"/>
                </a:solidFill>
              </a:rPr>
              <a:t>    В процессе театрализованной игры — расширяются и углубляются знания об окружающем мире.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C00000"/>
                </a:solidFill>
              </a:rPr>
              <a:t>    Развиваются психологические процессы: внимание, память, восприятие, воображение и т.д.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C00000"/>
                </a:solidFill>
              </a:rPr>
              <a:t>    Активизируется и совершенствуется словарный запас, звукопроизношение, навыки связной речи, мелодико-интонационная сторона речи, темп и выразительность речи.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C00000"/>
                </a:solidFill>
              </a:rPr>
              <a:t>    Совершенствуется моторика, координация, плавность и целенаправленность движений.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C00000"/>
                </a:solidFill>
              </a:rPr>
              <a:t>    Развивается эмоционально-волевая сфера.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C00000"/>
                </a:solidFill>
              </a:rPr>
              <a:t>    Происходит коррекция поведения.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C00000"/>
                </a:solidFill>
              </a:rPr>
              <a:t>    Развиваются коммуникативные  качества, ответственность друг за друга, формируется опыт нравственного поведения.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C00000"/>
                </a:solidFill>
              </a:rPr>
              <a:t>    Стимулируется развитие творческой, поисковой активности, самостоятельности.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rgbClr val="C00000"/>
                </a:solidFill>
              </a:rPr>
              <a:t>    Участие в театрализованных играх доставляют детям   </a:t>
            </a:r>
          </a:p>
          <a:p>
            <a:pPr marL="0" lvl="0" indent="0">
              <a:buNone/>
            </a:pPr>
            <a:r>
              <a:rPr lang="ru-RU" dirty="0">
                <a:solidFill>
                  <a:srgbClr val="C00000"/>
                </a:solidFill>
              </a:rPr>
              <a:t>      радость, вызывают активный интерес и увлекают их.</a:t>
            </a:r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655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ru-RU" sz="2200" dirty="0"/>
            </a:br>
            <a:endParaRPr lang="ru-RU" sz="2200" dirty="0"/>
          </a:p>
        </p:txBody>
      </p:sp>
      <p:pic>
        <p:nvPicPr>
          <p:cNvPr id="1026" name="Picture 2" descr="C:\Users\МДОУ64\Desktop\кружок фото\IMG_483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2" y="500042"/>
            <a:ext cx="4143404" cy="3107553"/>
          </a:xfrm>
          <a:prstGeom prst="roundRect">
            <a:avLst/>
          </a:prstGeom>
          <a:noFill/>
        </p:spPr>
      </p:pic>
      <p:pic>
        <p:nvPicPr>
          <p:cNvPr id="5" name="Picture 2" descr="C:\Users\МДОУ64\Desktop\кружок фото\IMG_485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3429000"/>
            <a:ext cx="3946002" cy="2959502"/>
          </a:xfrm>
          <a:prstGeom prst="round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9565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ru-RU" sz="2200" dirty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332656"/>
            <a:ext cx="8003232" cy="5793507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C00000"/>
                </a:solidFill>
              </a:rPr>
              <a:t>Кукольный театр</a:t>
            </a:r>
          </a:p>
        </p:txBody>
      </p:sp>
      <p:pic>
        <p:nvPicPr>
          <p:cNvPr id="3074" name="Picture 2" descr="C:\Users\МДОУ64\Desktop\с жесткого диска\театр\IMG_732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4480" y="1142984"/>
            <a:ext cx="5662919" cy="4572032"/>
          </a:xfrm>
          <a:prstGeom prst="round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9565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ru-RU" sz="2200" dirty="0"/>
            </a:br>
            <a:endParaRPr lang="ru-RU" sz="2200" dirty="0"/>
          </a:p>
        </p:txBody>
      </p:sp>
      <p:pic>
        <p:nvPicPr>
          <p:cNvPr id="4098" name="Picture 2" descr="C:\Users\МДОУ64\Desktop\с жесткого диска\театр\IMG_733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4691" y="1166019"/>
            <a:ext cx="6034617" cy="4525963"/>
          </a:xfrm>
          <a:prstGeom prst="round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95655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302</Words>
  <Application>Microsoft Office PowerPoint</Application>
  <PresentationFormat>Экран (4:3)</PresentationFormat>
  <Paragraphs>67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Algerian</vt:lpstr>
      <vt:lpstr>Arial</vt:lpstr>
      <vt:lpstr>Calibri</vt:lpstr>
      <vt:lpstr>Monotype Corsiva</vt:lpstr>
      <vt:lpstr>Times New Roman</vt:lpstr>
      <vt:lpstr>Wingdings</vt:lpstr>
      <vt:lpstr>Тема Office</vt:lpstr>
      <vt:lpstr>  Театральный кружок   «Арт - фантазия»  МАДОУ № 64 «Алые паруса»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Спасибо за внимание! Аплодисменты!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</dc:title>
  <dc:subject>Золотой ключик</dc:subject>
  <dc:creator>corowina</dc:creator>
  <cp:lastModifiedBy>Анатолий Вишняков</cp:lastModifiedBy>
  <cp:revision>58</cp:revision>
  <dcterms:created xsi:type="dcterms:W3CDTF">2014-06-01T10:59:32Z</dcterms:created>
  <dcterms:modified xsi:type="dcterms:W3CDTF">2021-02-11T01:33:22Z</dcterms:modified>
</cp:coreProperties>
</file>